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9" r:id="rId6"/>
    <p:sldId id="270" r:id="rId7"/>
    <p:sldId id="271" r:id="rId8"/>
    <p:sldId id="272" r:id="rId9"/>
    <p:sldId id="281" r:id="rId10"/>
    <p:sldId id="282" r:id="rId11"/>
    <p:sldId id="277" r:id="rId12"/>
    <p:sldId id="278" r:id="rId13"/>
    <p:sldId id="280" r:id="rId14"/>
    <p:sldId id="267" r:id="rId15"/>
    <p:sldId id="283" r:id="rId16"/>
    <p:sldId id="268" r:id="rId17"/>
    <p:sldId id="273" r:id="rId18"/>
    <p:sldId id="274" r:id="rId19"/>
    <p:sldId id="275" r:id="rId20"/>
    <p:sldId id="276" r:id="rId21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5" autoAdjust="0"/>
    <p:restoredTop sz="94713" autoAdjust="0"/>
  </p:normalViewPr>
  <p:slideViewPr>
    <p:cSldViewPr>
      <p:cViewPr>
        <p:scale>
          <a:sx n="75" d="100"/>
          <a:sy n="75" d="100"/>
        </p:scale>
        <p:origin x="-227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221873581591782"/>
          <c:y val="0.14313553059235087"/>
          <c:w val="0.80740256152191447"/>
          <c:h val="0.69076450550064217"/>
        </c:manualLayout>
      </c:layout>
      <c:scatterChart>
        <c:scatterStyle val="lineMarker"/>
        <c:ser>
          <c:idx val="0"/>
          <c:order val="0"/>
          <c:spPr>
            <a:ln w="19050">
              <a:noFill/>
            </a:ln>
          </c:spPr>
          <c:marker>
            <c:symbol val="circle"/>
            <c:size val="5"/>
            <c:spPr>
              <a:solidFill>
                <a:schemeClr val="tx1">
                  <a:alpha val="25000"/>
                </a:schemeClr>
              </a:solidFill>
              <a:ln w="9525">
                <a:solidFill>
                  <a:schemeClr val="bg2">
                    <a:alpha val="20000"/>
                  </a:schemeClr>
                </a:solidFill>
              </a:ln>
              <a:effectLst/>
            </c:spPr>
          </c:marker>
          <c:trendline>
            <c:spPr>
              <a:ln w="12700">
                <a:solidFill>
                  <a:schemeClr val="bg2"/>
                </a:solidFill>
                <a:prstDash val="sysDash"/>
              </a:ln>
              <a:effectLst/>
            </c:spPr>
            <c:trendlineType val="poly"/>
            <c:order val="3"/>
            <c:forward val="100"/>
            <c:backward val="10"/>
          </c:trendline>
          <c:xVal>
            <c:numRef>
              <c:f>Лист1!$B$3:$B$7</c:f>
              <c:numCache>
                <c:formatCode>General</c:formatCode>
                <c:ptCount val="5"/>
                <c:pt idx="0">
                  <c:v>155</c:v>
                </c:pt>
                <c:pt idx="1">
                  <c:v>318</c:v>
                </c:pt>
                <c:pt idx="2">
                  <c:v>512</c:v>
                </c:pt>
                <c:pt idx="3">
                  <c:v>763</c:v>
                </c:pt>
                <c:pt idx="4">
                  <c:v>1400</c:v>
                </c:pt>
              </c:numCache>
            </c:numRef>
          </c:xVal>
          <c:yVal>
            <c:numRef>
              <c:f>Лист1!$C$3:$C$7</c:f>
              <c:numCache>
                <c:formatCode>General</c:formatCode>
                <c:ptCount val="5"/>
                <c:pt idx="0">
                  <c:v>0.5</c:v>
                </c:pt>
                <c:pt idx="1">
                  <c:v>3.8</c:v>
                </c:pt>
                <c:pt idx="2">
                  <c:v>6.1</c:v>
                </c:pt>
                <c:pt idx="3">
                  <c:v>7.9</c:v>
                </c:pt>
                <c:pt idx="4">
                  <c:v>9.2000000000000011</c:v>
                </c:pt>
              </c:numCache>
            </c:numRef>
          </c:yVal>
        </c:ser>
        <c:axId val="181506048"/>
        <c:axId val="181644288"/>
      </c:scatterChart>
      <c:valAx>
        <c:axId val="181506048"/>
        <c:scaling>
          <c:logBase val="10"/>
          <c:orientation val="minMax"/>
          <c:max val="2000"/>
          <c:min val="100"/>
        </c:scaling>
        <c:axPos val="b"/>
        <c:min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800" dirty="0"/>
                  <a:t>Энергия бета-излучения, кэВ</a:t>
                </a:r>
              </a:p>
            </c:rich>
          </c:tx>
          <c:layout>
            <c:manualLayout>
              <c:xMode val="edge"/>
              <c:yMode val="edge"/>
              <c:x val="0.33447409351608848"/>
              <c:y val="0.86950275999134818"/>
            </c:manualLayout>
          </c:layout>
        </c:title>
        <c:numFmt formatCode="General" sourceLinked="0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1644288"/>
        <c:crossesAt val="0.1"/>
        <c:crossBetween val="midCat"/>
        <c:majorUnit val="10"/>
      </c:valAx>
      <c:valAx>
        <c:axId val="181644288"/>
        <c:scaling>
          <c:logBase val="10"/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800" dirty="0"/>
                  <a:t>Эффективность</a:t>
                </a:r>
                <a:r>
                  <a:rPr lang="ru-RU" sz="1800" baseline="0" dirty="0"/>
                  <a:t> регистрации, %</a:t>
                </a:r>
                <a:endParaRPr lang="ru-RU" sz="1800" dirty="0"/>
              </a:p>
            </c:rich>
          </c:tx>
          <c:layout/>
        </c:title>
        <c:numFmt formatCode="General" sourceLinked="0"/>
        <c:minorTickMark val="in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50604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noFill/>
    <a:ln w="285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26145-208B-4BB1-AC54-FD5C91299D52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F8-5F35-433B-8D81-AFF646BE0F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87B54-FEDF-448E-8B3B-CF12947D5514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2967E-71E1-4F01-934E-8829C57B16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E127-3FB4-415D-9B28-022A64C76BB6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B248-68F7-45E3-8892-76707F87D5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F71E2-CC42-46F3-87D6-619EA7E36365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DDFF-4669-4F30-BE1C-EFCC3BFF2A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803B3-AA99-4E35-9EA1-F0FB43288416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CE3B-D361-4EAA-A7C2-599B0078B7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8B73E-82A3-425E-A78A-30B0BBCBFE79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A7141-07DA-4774-9706-E5AFCD4F4A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B1C0-E3C8-4B0A-9522-C463D9D112CF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22A88-C852-46AA-8899-69F7A1D74B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2D377-DAEC-49B0-98B1-C3239E4F4F0C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6DAA-1829-475C-B741-BC90311E4A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5B6A-CC21-46AA-91CA-ED70048FF41D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04740-A6D3-44DD-84A5-573A727D6F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A8EE-30D4-4405-9CCA-F42D97CF92A3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DBC6-101F-4C7A-96A3-AB3C833C12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7D079-2698-4992-9BA1-1833EB5C9361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CB8C-D955-4BCC-8A31-7064035513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FD866D-A673-4816-81EB-9F05C364F5BD}" type="datetimeFigureOut">
              <a:rPr lang="ru-RU"/>
              <a:pPr>
                <a:defRPr/>
              </a:pPr>
              <a:t>12.10.2019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A5597D-D898-4D80-9EE6-91E10D6A6F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7338"/>
            <a:ext cx="8064896" cy="18986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ЭКСПЕРИМЕНТАЛЬНЫЕ РАБОТЫ </a:t>
            </a:r>
            <a:b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ПО ОПРЕДЕЛЕНИЮ </a:t>
            </a:r>
            <a:b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РАДИОНУКЛИДНОГО СОСТАВА ГАЗА </a:t>
            </a:r>
            <a:b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ИЗ СИСТЕМЫ </a:t>
            </a:r>
            <a:r>
              <a:rPr lang="ru-RU" sz="2400" b="1" cap="all" dirty="0" err="1" smtClean="0">
                <a:latin typeface="Times New Roman" pitchFamily="18" charset="0"/>
                <a:cs typeface="Times New Roman" pitchFamily="18" charset="0"/>
              </a:rPr>
              <a:t>гвд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НА КОРАБЛЯХ С </a:t>
            </a:r>
            <a:r>
              <a:rPr lang="ru-RU" sz="2400" b="1" cap="all" dirty="0" err="1" smtClean="0">
                <a:latin typeface="Times New Roman" pitchFamily="18" charset="0"/>
                <a:cs typeface="Times New Roman" pitchFamily="18" charset="0"/>
              </a:rPr>
              <a:t>яэу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363"/>
            <a:ext cx="64008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Д.В. </a:t>
            </a:r>
            <a:r>
              <a:rPr lang="ru-RU" sz="2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Поникаровских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А.В. </a:t>
            </a:r>
            <a:r>
              <a:rPr lang="ru-RU" sz="2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Олюков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А.В</a:t>
            </a:r>
            <a:r>
              <a:rPr lang="ru-RU" sz="23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Пучков</a:t>
            </a:r>
            <a:endParaRPr lang="ru-RU" sz="23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Акционерное общество </a:t>
            </a:r>
            <a:endParaRPr lang="ru-RU" sz="23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 судоремонта «Звездочка»</a:t>
            </a:r>
            <a:endParaRPr lang="ru-RU" sz="23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009650"/>
          </a:xfrm>
        </p:spPr>
        <p:txBody>
          <a:bodyPr/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Реакции образования радионуклидов, составляющих «наведенную» активность теплоносителя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4075" y="1125538"/>
            <a:ext cx="6573838" cy="532765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7,11 c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4,10 c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5730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29,40 c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12,26 лет</a:t>
            </a:r>
            <a:endParaRPr lang="ru-RU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12,26 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27,70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312,30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2,58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45,10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70,00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5,30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64,00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23,90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1,83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5730 лет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12888" y="1268760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690440" y="1549400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4880" y="2171700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94632" y="25102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90316" y="27769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686124" y="30944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73424" y="33992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86372" y="37040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73548" y="40088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60848" y="43263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65040" y="46057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48024" y="4927476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35448" y="52407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43832" y="5520184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704380" y="1700808"/>
            <a:ext cx="5256584" cy="33464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677616" y="5685284"/>
            <a:ext cx="5256584" cy="33464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Экспериментальная работа по определению и построению кривой эффективности</a:t>
            </a:r>
          </a:p>
        </p:txBody>
      </p:sp>
      <p:grpSp>
        <p:nvGrpSpPr>
          <p:cNvPr id="21506" name="Группа 58"/>
          <p:cNvGrpSpPr>
            <a:grpSpLocks/>
          </p:cNvGrpSpPr>
          <p:nvPr/>
        </p:nvGrpSpPr>
        <p:grpSpPr bwMode="auto">
          <a:xfrm>
            <a:off x="457200" y="1773238"/>
            <a:ext cx="2892425" cy="4103687"/>
            <a:chOff x="611560" y="1412776"/>
            <a:chExt cx="2893194" cy="410445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259432" y="3573768"/>
              <a:ext cx="1656203" cy="144013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70470" y="3457859"/>
              <a:ext cx="2016661" cy="288979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256256" y="3462622"/>
              <a:ext cx="1656203" cy="73039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2775898" y="3745250"/>
              <a:ext cx="4763" cy="1236895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845767" y="3745250"/>
              <a:ext cx="6352" cy="1181321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318186" y="3748426"/>
              <a:ext cx="4763" cy="1170207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380114" y="3748426"/>
              <a:ext cx="4764" cy="1236895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1475390" y="5013901"/>
              <a:ext cx="144501" cy="14290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555177" y="5013901"/>
              <a:ext cx="144501" cy="14290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14932" y="3213338"/>
              <a:ext cx="1937265" cy="1429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259432" y="1700167"/>
              <a:ext cx="1643500" cy="15131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Газоразрядный счетчик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11560" y="1412776"/>
              <a:ext cx="2880491" cy="41044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984722" y="5174268"/>
              <a:ext cx="2520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972019" y="3284789"/>
              <a:ext cx="6352" cy="18926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6" idx="1"/>
            </p:cNvCxnSpPr>
            <p:nvPr/>
          </p:nvCxnSpPr>
          <p:spPr>
            <a:xfrm flipH="1">
              <a:off x="972019" y="3284789"/>
              <a:ext cx="1429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3050608" y="3292728"/>
              <a:ext cx="433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3851275" y="1736725"/>
            <a:ext cx="2881313" cy="1404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Пластина с нанесенным образцовым радионуклидным раствором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3924300" y="3700463"/>
            <a:ext cx="122396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320800" y="4365625"/>
            <a:ext cx="122396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320800" y="4581525"/>
            <a:ext cx="122396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1320800" y="4797425"/>
            <a:ext cx="122396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1320800" y="5013325"/>
            <a:ext cx="122396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822700" y="1757363"/>
          <a:ext cx="4896543" cy="414045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896543"/>
              </a:tblGrid>
              <a:tr h="1232879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Определение значений эффективности проводилось с применением ОРР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kern="1200" dirty="0" smtClean="0">
                          <a:effectLst/>
                        </a:rPr>
                        <a:t>на основе следующих радионуклидов:</a:t>
                      </a:r>
                      <a:endParaRPr lang="ru-RU" dirty="0"/>
                    </a:p>
                  </a:txBody>
                  <a:tcPr anchor="ctr"/>
                </a:tc>
              </a:tr>
              <a:tr h="5815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Углерод</a:t>
                      </a:r>
                      <a:r>
                        <a:rPr lang="ru-RU" baseline="0" dirty="0" smtClean="0"/>
                        <a:t> – 14</a:t>
                      </a:r>
                      <a:endParaRPr lang="ru-RU" dirty="0"/>
                    </a:p>
                  </a:txBody>
                  <a:tcPr anchor="ctr"/>
                </a:tc>
              </a:tr>
              <a:tr h="5815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Кобальт – 60</a:t>
                      </a:r>
                      <a:endParaRPr lang="ru-RU" dirty="0"/>
                    </a:p>
                  </a:txBody>
                  <a:tcPr anchor="ctr"/>
                </a:tc>
              </a:tr>
              <a:tr h="5815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Цезий – 137</a:t>
                      </a:r>
                      <a:endParaRPr lang="ru-RU" dirty="0"/>
                    </a:p>
                  </a:txBody>
                  <a:tcPr anchor="ctr"/>
                </a:tc>
              </a:tr>
              <a:tr h="5815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Таллий</a:t>
                      </a:r>
                      <a:r>
                        <a:rPr lang="ru-RU" baseline="0" dirty="0" smtClean="0"/>
                        <a:t> – 204</a:t>
                      </a:r>
                      <a:endParaRPr lang="ru-RU" dirty="0"/>
                    </a:p>
                  </a:txBody>
                  <a:tcPr anchor="ctr"/>
                </a:tc>
              </a:tr>
              <a:tr h="5815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Стронций –</a:t>
                      </a:r>
                      <a:r>
                        <a:rPr lang="ru-RU" baseline="0" dirty="0" smtClean="0"/>
                        <a:t> 90 + Иттрий </a:t>
                      </a:r>
                      <a:r>
                        <a:rPr lang="ru-RU" dirty="0" smtClean="0"/>
                        <a:t>–</a:t>
                      </a:r>
                      <a:r>
                        <a:rPr lang="ru-RU" baseline="0" dirty="0" smtClean="0"/>
                        <a:t> 90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-0.28733 0.0759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Средние значения эффективности для определенных энергий бета-излучений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1757363"/>
          <a:ext cx="8229600" cy="411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6866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Радионуклид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энергия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бета-излучения, кэВ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регистрации,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66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Углерод-14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66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Кобальт-60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66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Цезий-137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511,6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66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Таллий-204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763,4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66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Стронций-90 + Иттрий-90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≈1400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Кривая эффективности газоразрядного счетчика СБТ-10 для малой газовой камеры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1155378"/>
              </p:ext>
            </p:extLst>
          </p:nvPr>
        </p:nvGraphicFramePr>
        <p:xfrm>
          <a:off x="457200" y="1417639"/>
          <a:ext cx="8229600" cy="489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вал 6"/>
          <p:cNvSpPr/>
          <p:nvPr/>
        </p:nvSpPr>
        <p:spPr>
          <a:xfrm>
            <a:off x="2541960" y="4280892"/>
            <a:ext cx="93290" cy="87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8510" y="2788642"/>
            <a:ext cx="93290" cy="87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196260" y="2433042"/>
            <a:ext cx="93290" cy="87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78910" y="2242542"/>
            <a:ext cx="93290" cy="87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31460" y="2147292"/>
            <a:ext cx="93290" cy="87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468910" y="2160709"/>
            <a:ext cx="5175159" cy="2543450"/>
          </a:xfrm>
          <a:custGeom>
            <a:avLst/>
            <a:gdLst>
              <a:gd name="connsiteX0" fmla="*/ 0 w 5175159"/>
              <a:gd name="connsiteY0" fmla="*/ 2543450 h 2543450"/>
              <a:gd name="connsiteX1" fmla="*/ 76200 w 5175159"/>
              <a:gd name="connsiteY1" fmla="*/ 2248175 h 2543450"/>
              <a:gd name="connsiteX2" fmla="*/ 209550 w 5175159"/>
              <a:gd name="connsiteY2" fmla="*/ 1971950 h 2543450"/>
              <a:gd name="connsiteX3" fmla="*/ 409575 w 5175159"/>
              <a:gd name="connsiteY3" fmla="*/ 1657625 h 2543450"/>
              <a:gd name="connsiteX4" fmla="*/ 638175 w 5175159"/>
              <a:gd name="connsiteY4" fmla="*/ 1409975 h 2543450"/>
              <a:gd name="connsiteX5" fmla="*/ 838200 w 5175159"/>
              <a:gd name="connsiteY5" fmla="*/ 1229000 h 2543450"/>
              <a:gd name="connsiteX6" fmla="*/ 1133475 w 5175159"/>
              <a:gd name="connsiteY6" fmla="*/ 1019450 h 2543450"/>
              <a:gd name="connsiteX7" fmla="*/ 1485900 w 5175159"/>
              <a:gd name="connsiteY7" fmla="*/ 800375 h 2543450"/>
              <a:gd name="connsiteX8" fmla="*/ 1819275 w 5175159"/>
              <a:gd name="connsiteY8" fmla="*/ 657500 h 2543450"/>
              <a:gd name="connsiteX9" fmla="*/ 2143125 w 5175159"/>
              <a:gd name="connsiteY9" fmla="*/ 514625 h 2543450"/>
              <a:gd name="connsiteX10" fmla="*/ 2428875 w 5175159"/>
              <a:gd name="connsiteY10" fmla="*/ 419375 h 2543450"/>
              <a:gd name="connsiteX11" fmla="*/ 2743200 w 5175159"/>
              <a:gd name="connsiteY11" fmla="*/ 324125 h 2543450"/>
              <a:gd name="connsiteX12" fmla="*/ 3171825 w 5175159"/>
              <a:gd name="connsiteY12" fmla="*/ 219350 h 2543450"/>
              <a:gd name="connsiteX13" fmla="*/ 3581400 w 5175159"/>
              <a:gd name="connsiteY13" fmla="*/ 152675 h 2543450"/>
              <a:gd name="connsiteX14" fmla="*/ 3943350 w 5175159"/>
              <a:gd name="connsiteY14" fmla="*/ 105050 h 2543450"/>
              <a:gd name="connsiteX15" fmla="*/ 4514850 w 5175159"/>
              <a:gd name="connsiteY15" fmla="*/ 66950 h 2543450"/>
              <a:gd name="connsiteX16" fmla="*/ 4943475 w 5175159"/>
              <a:gd name="connsiteY16" fmla="*/ 38375 h 2543450"/>
              <a:gd name="connsiteX17" fmla="*/ 5095875 w 5175159"/>
              <a:gd name="connsiteY17" fmla="*/ 19325 h 2543450"/>
              <a:gd name="connsiteX18" fmla="*/ 5172075 w 5175159"/>
              <a:gd name="connsiteY18" fmla="*/ 275 h 2543450"/>
              <a:gd name="connsiteX19" fmla="*/ 5153025 w 5175159"/>
              <a:gd name="connsiteY19" fmla="*/ 9800 h 254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75159" h="2543450">
                <a:moveTo>
                  <a:pt x="0" y="2543450"/>
                </a:moveTo>
                <a:cubicBezTo>
                  <a:pt x="20637" y="2443437"/>
                  <a:pt x="41275" y="2343425"/>
                  <a:pt x="76200" y="2248175"/>
                </a:cubicBezTo>
                <a:cubicBezTo>
                  <a:pt x="111125" y="2152925"/>
                  <a:pt x="153988" y="2070375"/>
                  <a:pt x="209550" y="1971950"/>
                </a:cubicBezTo>
                <a:cubicBezTo>
                  <a:pt x="265113" y="1873525"/>
                  <a:pt x="338138" y="1751287"/>
                  <a:pt x="409575" y="1657625"/>
                </a:cubicBezTo>
                <a:cubicBezTo>
                  <a:pt x="481012" y="1563963"/>
                  <a:pt x="566738" y="1481412"/>
                  <a:pt x="638175" y="1409975"/>
                </a:cubicBezTo>
                <a:cubicBezTo>
                  <a:pt x="709612" y="1338538"/>
                  <a:pt x="755650" y="1294087"/>
                  <a:pt x="838200" y="1229000"/>
                </a:cubicBezTo>
                <a:cubicBezTo>
                  <a:pt x="920750" y="1163913"/>
                  <a:pt x="1025525" y="1090887"/>
                  <a:pt x="1133475" y="1019450"/>
                </a:cubicBezTo>
                <a:cubicBezTo>
                  <a:pt x="1241425" y="948012"/>
                  <a:pt x="1371600" y="860700"/>
                  <a:pt x="1485900" y="800375"/>
                </a:cubicBezTo>
                <a:cubicBezTo>
                  <a:pt x="1600200" y="740050"/>
                  <a:pt x="1819275" y="657500"/>
                  <a:pt x="1819275" y="657500"/>
                </a:cubicBezTo>
                <a:cubicBezTo>
                  <a:pt x="1928812" y="609875"/>
                  <a:pt x="2041525" y="554312"/>
                  <a:pt x="2143125" y="514625"/>
                </a:cubicBezTo>
                <a:cubicBezTo>
                  <a:pt x="2244725" y="474937"/>
                  <a:pt x="2328863" y="451125"/>
                  <a:pt x="2428875" y="419375"/>
                </a:cubicBezTo>
                <a:cubicBezTo>
                  <a:pt x="2528887" y="387625"/>
                  <a:pt x="2619375" y="357462"/>
                  <a:pt x="2743200" y="324125"/>
                </a:cubicBezTo>
                <a:cubicBezTo>
                  <a:pt x="2867025" y="290787"/>
                  <a:pt x="3032125" y="247925"/>
                  <a:pt x="3171825" y="219350"/>
                </a:cubicBezTo>
                <a:cubicBezTo>
                  <a:pt x="3311525" y="190775"/>
                  <a:pt x="3452812" y="171725"/>
                  <a:pt x="3581400" y="152675"/>
                </a:cubicBezTo>
                <a:cubicBezTo>
                  <a:pt x="3709988" y="133625"/>
                  <a:pt x="3787775" y="119338"/>
                  <a:pt x="3943350" y="105050"/>
                </a:cubicBezTo>
                <a:cubicBezTo>
                  <a:pt x="4098925" y="90762"/>
                  <a:pt x="4514850" y="66950"/>
                  <a:pt x="4514850" y="66950"/>
                </a:cubicBezTo>
                <a:lnTo>
                  <a:pt x="4943475" y="38375"/>
                </a:lnTo>
                <a:cubicBezTo>
                  <a:pt x="5040313" y="30437"/>
                  <a:pt x="5057775" y="25675"/>
                  <a:pt x="5095875" y="19325"/>
                </a:cubicBezTo>
                <a:cubicBezTo>
                  <a:pt x="5133975" y="12975"/>
                  <a:pt x="5162550" y="1862"/>
                  <a:pt x="5172075" y="275"/>
                </a:cubicBezTo>
                <a:cubicBezTo>
                  <a:pt x="5181600" y="-1313"/>
                  <a:pt x="5167312" y="4243"/>
                  <a:pt x="5153025" y="9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166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5"/>
          <p:cNvSpPr txBox="1">
            <a:spLocks noChangeArrowheads="1"/>
          </p:cNvSpPr>
          <p:nvPr/>
        </p:nvSpPr>
        <p:spPr bwMode="auto">
          <a:xfrm>
            <a:off x="250825" y="2276475"/>
            <a:ext cx="864235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Исходя из анализа возможного содержания радионуклидов в газе из системы ГВД,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были выдвинуты предположения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что низкоэнергетической составляющей компонентой газа с энергией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бета-излучения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150 кэВ может являться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бета-излучающий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радионуклид углерод-14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(максимальная энергия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бета-излучения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15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6,5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кэВ) </a:t>
            </a:r>
            <a:endParaRPr lang="ru-RU" sz="2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54025" y="357188"/>
            <a:ext cx="85232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000" u="sng">
                <a:latin typeface="Times New Roman" pitchFamily="18" charset="0"/>
                <a:cs typeface="Times New Roman" pitchFamily="18" charset="0"/>
              </a:rPr>
              <a:t>Вывод по результатам проведенных исследований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5"/>
          <p:cNvSpPr txBox="1">
            <a:spLocks noChangeArrowheads="1"/>
          </p:cNvSpPr>
          <p:nvPr/>
        </p:nvSpPr>
        <p:spPr bwMode="auto">
          <a:xfrm>
            <a:off x="250825" y="2276475"/>
            <a:ext cx="864235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Исходя из имеемой практики, накопленного опыта и анализа в области проведения измерений активности отдельных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бета-излучающих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радионуклидов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пробах различных радиоактивных сред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наличие радионуклида углерод-14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обычно свидетельствует о наличии и радионуклида </a:t>
            </a:r>
            <a:r>
              <a:rPr lang="ru-RU" sz="2600" b="1" u="sng" dirty="0">
                <a:latin typeface="Times New Roman" pitchFamily="18" charset="0"/>
                <a:cs typeface="Times New Roman" pitchFamily="18" charset="0"/>
              </a:rPr>
              <a:t>тритий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54024" y="357188"/>
            <a:ext cx="836644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Кроме этого!</a:t>
            </a:r>
            <a:endParaRPr lang="ru-RU" sz="3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"/>
          <p:cNvSpPr txBox="1">
            <a:spLocks noChangeArrowheads="1"/>
          </p:cNvSpPr>
          <p:nvPr/>
        </p:nvSpPr>
        <p:spPr bwMode="auto">
          <a:xfrm>
            <a:off x="590550" y="333375"/>
            <a:ext cx="8377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Единая специализированная система пробоотбора газа системы </a:t>
            </a:r>
            <a:endParaRPr lang="en-US" sz="22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ГВД с поэтапным отделением радионуклидов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450" y="1628775"/>
            <a:ext cx="1800225" cy="12239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Улавливание радиоактивных аэрозолей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19250" y="1125538"/>
            <a:ext cx="903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u="sng">
                <a:latin typeface="Calibri" pitchFamily="34" charset="0"/>
              </a:rPr>
              <a:t>Этап 1</a:t>
            </a:r>
          </a:p>
        </p:txBody>
      </p:sp>
      <p:cxnSp>
        <p:nvCxnSpPr>
          <p:cNvPr id="8" name="Прямая со стрелкой 7"/>
          <p:cNvCxnSpPr>
            <a:stCxn id="5" idx="2"/>
            <a:endCxn id="10" idx="0"/>
          </p:cNvCxnSpPr>
          <p:nvPr/>
        </p:nvCxnSpPr>
        <p:spPr>
          <a:xfrm flipH="1">
            <a:off x="2084388" y="2852738"/>
            <a:ext cx="3175" cy="43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66800" y="3284538"/>
            <a:ext cx="203517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i="1">
                <a:latin typeface="Calibri" pitchFamily="34" charset="0"/>
              </a:rPr>
              <a:t>Фильтры на основе </a:t>
            </a:r>
          </a:p>
          <a:p>
            <a:pPr algn="ctr"/>
            <a:r>
              <a:rPr lang="ru-RU" sz="1400" i="1">
                <a:latin typeface="Calibri" pitchFamily="34" charset="0"/>
              </a:rPr>
              <a:t>ткани Петрянова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987675" y="2133600"/>
            <a:ext cx="792163" cy="28733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79838" y="1628775"/>
            <a:ext cx="1800225" cy="12239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Улавливание радионуклидов углерод-14, тритий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11638" y="1125538"/>
            <a:ext cx="903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u="sng">
                <a:latin typeface="Calibri" pitchFamily="34" charset="0"/>
              </a:rPr>
              <a:t>Этап 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35375" y="3284538"/>
            <a:ext cx="2036763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i="1">
                <a:latin typeface="Calibri" pitchFamily="34" charset="0"/>
              </a:rPr>
              <a:t>Системы на основе использования сорбирующих материалов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5580063" y="2133600"/>
            <a:ext cx="792162" cy="28733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372225" y="1628775"/>
            <a:ext cx="1800225" cy="12239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Формирование счетного образца для определения радиоактивных благородных газов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04025" y="1125538"/>
            <a:ext cx="903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u="sng">
                <a:latin typeface="Calibri" pitchFamily="34" charset="0"/>
              </a:rPr>
              <a:t>Этап 3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5650" y="4581525"/>
            <a:ext cx="7777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u="sng">
                <a:latin typeface="Calibri" pitchFamily="34" charset="0"/>
              </a:rPr>
              <a:t>Определение суммарной активности, радионуклидного состава </a:t>
            </a:r>
          </a:p>
          <a:p>
            <a:pPr algn="ctr"/>
            <a:r>
              <a:rPr lang="ru-RU" sz="2000" b="1" i="1" u="sng">
                <a:latin typeface="Calibri" pitchFamily="34" charset="0"/>
              </a:rPr>
              <a:t>и активности отдельных радионуклидов в газе системы ГВД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4716463" y="2852738"/>
            <a:ext cx="3175" cy="43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7308850" y="2852738"/>
            <a:ext cx="3175" cy="43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0" idx="2"/>
            <a:endCxn id="25" idx="0"/>
          </p:cNvCxnSpPr>
          <p:nvPr/>
        </p:nvCxnSpPr>
        <p:spPr>
          <a:xfrm>
            <a:off x="2084388" y="3808413"/>
            <a:ext cx="2559050" cy="773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9" idx="2"/>
            <a:endCxn id="25" idx="0"/>
          </p:cNvCxnSpPr>
          <p:nvPr/>
        </p:nvCxnSpPr>
        <p:spPr>
          <a:xfrm flipH="1">
            <a:off x="4643438" y="4238625"/>
            <a:ext cx="9525" cy="3429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36" idx="2"/>
            <a:endCxn id="25" idx="0"/>
          </p:cNvCxnSpPr>
          <p:nvPr/>
        </p:nvCxnSpPr>
        <p:spPr>
          <a:xfrm flipH="1">
            <a:off x="4643438" y="3808413"/>
            <a:ext cx="2663825" cy="773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372225" y="3284538"/>
            <a:ext cx="1868488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Пропускание пробы </a:t>
            </a:r>
          </a:p>
          <a:p>
            <a:pPr algn="ctr"/>
            <a:r>
              <a:rPr lang="ru-RU" sz="1400">
                <a:latin typeface="Calibri" pitchFamily="34" charset="0"/>
              </a:rPr>
              <a:t>через газовую камеру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2" grpId="0" animBg="1"/>
      <p:bldP spid="13" grpId="0" animBg="1"/>
      <p:bldP spid="14" grpId="0"/>
      <p:bldP spid="19" grpId="0" animBg="1"/>
      <p:bldP spid="21" grpId="0" animBg="1"/>
      <p:bldP spid="22" grpId="0" animBg="1"/>
      <p:bldP spid="23" grpId="0"/>
      <p:bldP spid="25" grpId="0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вышеописанной специализированной системы должно в обязательном порядке сопровождаться: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i="1" smtClean="0">
                <a:latin typeface="Times New Roman" pitchFamily="18" charset="0"/>
                <a:cs typeface="Times New Roman" pitchFamily="18" charset="0"/>
              </a:rPr>
              <a:t>разработкой методики пробоотбора (и, при необходимости, ее аттестации) с применением данной системы;</a:t>
            </a:r>
          </a:p>
          <a:p>
            <a:pPr>
              <a:buFont typeface="Arial" charset="0"/>
              <a:buNone/>
            </a:pPr>
            <a:endParaRPr lang="ru-RU" sz="2200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i="1" smtClean="0">
                <a:latin typeface="Times New Roman" pitchFamily="18" charset="0"/>
                <a:cs typeface="Times New Roman" pitchFamily="18" charset="0"/>
              </a:rPr>
              <a:t>определением необходимых СИ утвержденного типа, позволяющих проводить измерения объема прокачанного газа и активности радионуклидов на каждом этапе пробоотбора;</a:t>
            </a:r>
          </a:p>
          <a:p>
            <a:pPr>
              <a:buFont typeface="Arial" charset="0"/>
              <a:buNone/>
            </a:pPr>
            <a:endParaRPr lang="ru-RU" sz="2200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i="1" smtClean="0">
                <a:latin typeface="Times New Roman" pitchFamily="18" charset="0"/>
                <a:cs typeface="Times New Roman" pitchFamily="18" charset="0"/>
              </a:rPr>
              <a:t>разработкой и аттестацией методик измерений объема прокачанного газа и активности радионуклидов.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81025"/>
          </a:xfrm>
        </p:spPr>
        <p:txBody>
          <a:bodyPr/>
          <a:lstStyle/>
          <a:p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Проблема обращения с ГРО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1612900"/>
          </a:xfrm>
          <a:ln>
            <a:solidFill>
              <a:schemeClr val="tx1"/>
            </a:solidFill>
          </a:ln>
        </p:spPr>
        <p:txBody>
          <a:bodyPr lIns="0" tIns="0" rIns="0" bIns="0"/>
          <a:lstStyle/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Если допустить факт наличия радионуклида 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углерод-14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в газе, то по приблизительным расчетам его активность может составить в некоторых случаях до 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1,0Е+07 Бк/м</a:t>
            </a:r>
            <a:r>
              <a:rPr lang="ru-RU" sz="2600" u="sng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(при нормальных условиях)</a:t>
            </a:r>
          </a:p>
          <a:p>
            <a:pPr algn="ctr">
              <a:buFont typeface="Arial" charset="0"/>
              <a:buNone/>
            </a:pPr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3779838" y="2997200"/>
            <a:ext cx="1296987" cy="8636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5913" y="4005263"/>
            <a:ext cx="8648700" cy="163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В таком случае газовая среда системы ГВД будет отнесена 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i="1" u="sng">
                <a:latin typeface="Times New Roman" pitchFamily="18" charset="0"/>
                <a:cs typeface="Times New Roman" pitchFamily="18" charset="0"/>
              </a:rPr>
              <a:t>газообразным радиоактивным отходам 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(отношение объемной активности углерода-14, определенной экспериментальным путем, к его предельному значению 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объемной активности превышает значение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836613"/>
            <a:ext cx="820737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u="sng">
                <a:latin typeface="Times New Roman" pitchFamily="18" charset="0"/>
                <a:cs typeface="Times New Roman" pitchFamily="18" charset="0"/>
              </a:rPr>
              <a:t>Метод выдержки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при обращении с ГРО, активность которых составляет радионуклид углерод-14, является </a:t>
            </a:r>
            <a:r>
              <a:rPr lang="ru-RU" u="sng">
                <a:latin typeface="Times New Roman" pitchFamily="18" charset="0"/>
                <a:cs typeface="Times New Roman" pitchFamily="18" charset="0"/>
              </a:rPr>
              <a:t>неэффективным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по причине большого периода полураспада указанного радионуклида (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aseline="-2500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= 5730 лет)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8313" y="2276475"/>
            <a:ext cx="820737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u="sng">
                <a:latin typeface="Times New Roman" pitchFamily="18" charset="0"/>
                <a:cs typeface="Times New Roman" pitchFamily="18" charset="0"/>
              </a:rPr>
              <a:t>Метод фильтрования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с целью улавливания радионуклидов является эффективным и обоснованным только для их аэрозольных форм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4213" y="3789363"/>
            <a:ext cx="7859712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Возникает необходимость проведения </a:t>
            </a:r>
            <a:r>
              <a:rPr lang="ru-RU" u="sng">
                <a:latin typeface="Times New Roman" pitchFamily="18" charset="0"/>
                <a:cs typeface="Times New Roman" pitchFamily="18" charset="0"/>
              </a:rPr>
              <a:t>научно-исследовательских и </a:t>
            </a:r>
          </a:p>
          <a:p>
            <a:pPr algn="ctr"/>
            <a:r>
              <a:rPr lang="ru-RU" u="sng">
                <a:latin typeface="Times New Roman" pitchFamily="18" charset="0"/>
                <a:cs typeface="Times New Roman" pitchFamily="18" charset="0"/>
              </a:rPr>
              <a:t>опытно-конструкторских работ (НИОКР)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направленных на разработку 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(определение технической возможности разработки) технологии обращения 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с ГРО, активность которых составляет радионуклид углерод-14</a:t>
            </a:r>
          </a:p>
        </p:txBody>
      </p:sp>
      <p:cxnSp>
        <p:nvCxnSpPr>
          <p:cNvPr id="10" name="Соединительная линия уступом 9"/>
          <p:cNvCxnSpPr>
            <a:stCxn id="4" idx="1"/>
            <a:endCxn id="8" idx="1"/>
          </p:cNvCxnSpPr>
          <p:nvPr/>
        </p:nvCxnSpPr>
        <p:spPr>
          <a:xfrm rot="10800000" flipH="1" flipV="1">
            <a:off x="468313" y="1298575"/>
            <a:ext cx="215900" cy="3090863"/>
          </a:xfrm>
          <a:prstGeom prst="bentConnector3">
            <a:avLst>
              <a:gd name="adj1" fmla="val -105822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5" idx="3"/>
            <a:endCxn id="8" idx="3"/>
          </p:cNvCxnSpPr>
          <p:nvPr/>
        </p:nvCxnSpPr>
        <p:spPr>
          <a:xfrm flipH="1">
            <a:off x="8543925" y="2600325"/>
            <a:ext cx="131763" cy="1789113"/>
          </a:xfrm>
          <a:prstGeom prst="bentConnector3">
            <a:avLst>
              <a:gd name="adj1" fmla="val -171658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2"/>
            <a:endCxn id="21" idx="0"/>
          </p:cNvCxnSpPr>
          <p:nvPr/>
        </p:nvCxnSpPr>
        <p:spPr>
          <a:xfrm flipH="1">
            <a:off x="4611688" y="4989513"/>
            <a:ext cx="1587" cy="4953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15975" y="5484813"/>
            <a:ext cx="759142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Кроме этого, при подтверждении наличия радионуклида углерод-14 в 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вышеуказанных количествах в газе, необходима </a:t>
            </a:r>
            <a:r>
              <a:rPr lang="ru-RU" u="sng">
                <a:latin typeface="Times New Roman" pitchFamily="18" charset="0"/>
                <a:cs typeface="Times New Roman" pitchFamily="18" charset="0"/>
              </a:rPr>
              <a:t>доработка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существующих </a:t>
            </a:r>
          </a:p>
          <a:p>
            <a:pPr algn="ctr"/>
            <a:r>
              <a:rPr lang="ru-RU" u="sng">
                <a:latin typeface="Times New Roman" pitchFamily="18" charset="0"/>
                <a:cs typeface="Times New Roman" pitchFamily="18" charset="0"/>
              </a:rPr>
              <a:t>технических обоснований безопасности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эксплуатации кораблей с ЯЭУ, 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компоновка которых предусматривает наличие системы ГВД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теплоносителя обусловлена: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продуктами деления ядерного топлива (изотопы криптона, ксенона, йода, рубидия, цезия, стронция, тритий и др.)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продуктами активации нейтронами ядер теплоносителя и его примесей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продуктами активации нейтронами ядер конструкционных материалов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68313" y="2349500"/>
            <a:ext cx="8229600" cy="11430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009650"/>
          </a:xfrm>
        </p:spPr>
        <p:txBody>
          <a:bodyPr/>
          <a:lstStyle/>
          <a:p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Реакции образования радионуклидов, составляющих «наведенную» активность теплоносителя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4075" y="1125538"/>
            <a:ext cx="6573838" cy="532765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7,11 c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4,10 c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5730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29,40 c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12,26 лет</a:t>
            </a:r>
            <a:endParaRPr lang="ru-RU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12,26 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27,70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312,30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2,58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45,10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70,00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5,30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64,00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23,90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1,83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5730 лет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 descr="Сним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341438"/>
            <a:ext cx="6873875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195388" y="115888"/>
            <a:ext cx="67706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Спектр амплитудного распределения </a:t>
            </a:r>
          </a:p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с пиком полного поглощения с энергией Е=514 кэВ </a:t>
            </a:r>
          </a:p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(радионуклид </a:t>
            </a:r>
            <a:r>
              <a:rPr lang="ru-RU" sz="2200" b="1" u="sng">
                <a:latin typeface="Times New Roman" pitchFamily="18" charset="0"/>
                <a:cs typeface="Times New Roman" pitchFamily="18" charset="0"/>
              </a:rPr>
              <a:t>криптон – 85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Группа 58"/>
          <p:cNvGrpSpPr>
            <a:grpSpLocks/>
          </p:cNvGrpSpPr>
          <p:nvPr/>
        </p:nvGrpSpPr>
        <p:grpSpPr bwMode="auto">
          <a:xfrm>
            <a:off x="611188" y="1412875"/>
            <a:ext cx="2894012" cy="4103688"/>
            <a:chOff x="611560" y="1412776"/>
            <a:chExt cx="2893194" cy="4104456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259077" y="3573768"/>
              <a:ext cx="1656882" cy="144013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1"/>
                  </a:solidFill>
                </a:rPr>
                <a:t>Газовая камера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071805" y="3457859"/>
              <a:ext cx="2015555" cy="288979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255903" y="3462623"/>
              <a:ext cx="1656882" cy="73039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2776298" y="3745250"/>
              <a:ext cx="4761" cy="123689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844541" y="3745250"/>
              <a:ext cx="7936" cy="1181321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317797" y="3748426"/>
              <a:ext cx="4762" cy="1170206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381279" y="3748426"/>
              <a:ext cx="4762" cy="123689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1474916" y="5013900"/>
              <a:ext cx="144421" cy="14290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55697" y="5013900"/>
              <a:ext cx="144422" cy="14290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116242" y="3213338"/>
              <a:ext cx="1936203" cy="1429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259077" y="1700168"/>
              <a:ext cx="1644185" cy="151317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Газоразрядный счетчик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11560" y="1412776"/>
              <a:ext cx="2880498" cy="41044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984517" y="5174268"/>
              <a:ext cx="25202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971820" y="3284789"/>
              <a:ext cx="6348" cy="18926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22" idx="1"/>
            </p:cNvCxnSpPr>
            <p:nvPr/>
          </p:nvCxnSpPr>
          <p:spPr>
            <a:xfrm flipH="1">
              <a:off x="971820" y="3284789"/>
              <a:ext cx="14442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3050857" y="3292728"/>
              <a:ext cx="4332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0" name="TextBox 42"/>
          <p:cNvSpPr txBox="1">
            <a:spLocks noChangeArrowheads="1"/>
          </p:cNvSpPr>
          <p:nvPr/>
        </p:nvSpPr>
        <p:spPr bwMode="auto">
          <a:xfrm>
            <a:off x="468313" y="333375"/>
            <a:ext cx="8424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Проведение исследований с применением </a:t>
            </a:r>
          </a:p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газоразрядного счетчика Гейгера-Мюллера</a:t>
            </a:r>
          </a:p>
        </p:txBody>
      </p:sp>
      <p:sp>
        <p:nvSpPr>
          <p:cNvPr id="17411" name="TextBox 43"/>
          <p:cNvSpPr txBox="1">
            <a:spLocks noChangeArrowheads="1"/>
          </p:cNvSpPr>
          <p:nvPr/>
        </p:nvSpPr>
        <p:spPr bwMode="auto">
          <a:xfrm>
            <a:off x="4859338" y="1268413"/>
            <a:ext cx="3446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u="sng">
                <a:latin typeface="Calibri" pitchFamily="34" charset="0"/>
              </a:rPr>
              <a:t>Набор алюминиевых фильтров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H="1">
            <a:off x="4932363" y="1773238"/>
            <a:ext cx="1943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46"/>
          <p:cNvSpPr txBox="1">
            <a:spLocks noChangeArrowheads="1"/>
          </p:cNvSpPr>
          <p:nvPr/>
        </p:nvSpPr>
        <p:spPr bwMode="auto">
          <a:xfrm>
            <a:off x="7164388" y="1557338"/>
            <a:ext cx="957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0,01 мм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4932363" y="2060575"/>
            <a:ext cx="19431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48"/>
          <p:cNvSpPr txBox="1">
            <a:spLocks noChangeArrowheads="1"/>
          </p:cNvSpPr>
          <p:nvPr/>
        </p:nvSpPr>
        <p:spPr bwMode="auto">
          <a:xfrm>
            <a:off x="7164388" y="1844675"/>
            <a:ext cx="957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0,02 мм</a:t>
            </a: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H="1">
            <a:off x="4932363" y="2349500"/>
            <a:ext cx="19431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52"/>
          <p:cNvSpPr txBox="1">
            <a:spLocks noChangeArrowheads="1"/>
          </p:cNvSpPr>
          <p:nvPr/>
        </p:nvSpPr>
        <p:spPr bwMode="auto">
          <a:xfrm>
            <a:off x="7164388" y="2133600"/>
            <a:ext cx="839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0,1 мм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4932363" y="2636838"/>
            <a:ext cx="19431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TextBox 54"/>
          <p:cNvSpPr txBox="1">
            <a:spLocks noChangeArrowheads="1"/>
          </p:cNvSpPr>
          <p:nvPr/>
        </p:nvSpPr>
        <p:spPr bwMode="auto">
          <a:xfrm>
            <a:off x="7164388" y="2420938"/>
            <a:ext cx="83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0,2 мм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4932363" y="2924175"/>
            <a:ext cx="19431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Box 56"/>
          <p:cNvSpPr txBox="1">
            <a:spLocks noChangeArrowheads="1"/>
          </p:cNvSpPr>
          <p:nvPr/>
        </p:nvSpPr>
        <p:spPr bwMode="auto">
          <a:xfrm>
            <a:off x="7164388" y="2708275"/>
            <a:ext cx="839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0,3 мм</a:t>
            </a:r>
          </a:p>
        </p:txBody>
      </p:sp>
      <p:graphicFrame>
        <p:nvGraphicFramePr>
          <p:cNvPr id="17473" name="Group 65"/>
          <p:cNvGraphicFramePr>
            <a:graphicFrameLocks noGrp="1"/>
          </p:cNvGraphicFramePr>
          <p:nvPr/>
        </p:nvGraphicFramePr>
        <p:xfrm>
          <a:off x="3924300" y="3068638"/>
          <a:ext cx="4919663" cy="2346960"/>
        </p:xfrm>
        <a:graphic>
          <a:graphicData uri="http://schemas.openxmlformats.org/drawingml/2006/table">
            <a:tbl>
              <a:tblPr/>
              <a:tblGrid>
                <a:gridCol w="647700"/>
                <a:gridCol w="2160588"/>
                <a:gridCol w="211137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Толщина алюминиевого фильтра, мм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Значение скорости счета пробы, имп./с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110,93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82,60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70,00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41,10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22,28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12,50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-0.42135 0.241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42135 0.1995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-0.42135 0.1574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-0.42135 0.1155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-0.42135 0.0736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Построение кривой поглощения и разложения ее на составляющие компоненты</a:t>
            </a:r>
          </a:p>
        </p:txBody>
      </p:sp>
      <p:pic>
        <p:nvPicPr>
          <p:cNvPr id="18434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484313"/>
            <a:ext cx="605155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flipH="1" flipV="1">
            <a:off x="2339975" y="2995613"/>
            <a:ext cx="4811713" cy="11144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32588" y="4148138"/>
            <a:ext cx="300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1835150" y="2132013"/>
            <a:ext cx="2665413" cy="26638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40200" y="47958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25538"/>
            <a:ext cx="6526213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flipH="1" flipV="1">
            <a:off x="2836863" y="2749550"/>
            <a:ext cx="4811712" cy="11144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08850" y="3933825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2636838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Calibri" pitchFamily="34" charset="0"/>
              </a:rPr>
              <a:t>70,00 имп./с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476375" y="2781300"/>
            <a:ext cx="15287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33713" y="3198813"/>
            <a:ext cx="15843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18038" y="3175000"/>
            <a:ext cx="4762" cy="20526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5288" y="3071813"/>
            <a:ext cx="12239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Calibri" pitchFamily="34" charset="0"/>
              </a:rPr>
              <a:t>35,00 имп./с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476375" y="3214688"/>
            <a:ext cx="15287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35600" y="4149725"/>
            <a:ext cx="7921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1">
                <a:latin typeface="Calibri" pitchFamily="34" charset="0"/>
              </a:rPr>
              <a:t>d 1/2 </a:t>
            </a:r>
          </a:p>
          <a:p>
            <a:pPr algn="ctr"/>
            <a:r>
              <a:rPr lang="ru-RU" sz="1200" i="1">
                <a:latin typeface="Calibri" pitchFamily="34" charset="0"/>
              </a:rPr>
              <a:t>0,105</a:t>
            </a:r>
            <a:r>
              <a:rPr lang="en-US" sz="1200" i="1">
                <a:latin typeface="Calibri" pitchFamily="34" charset="0"/>
              </a:rPr>
              <a:t> </a:t>
            </a:r>
            <a:r>
              <a:rPr lang="ru-RU" sz="1200" i="1">
                <a:latin typeface="Calibri" pitchFamily="34" charset="0"/>
              </a:rPr>
              <a:t>мм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4643438" y="4581525"/>
            <a:ext cx="936625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29600" cy="1000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слоя половинного ослабления высокоэнергетической составляющей компоненты счетного образца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0" y="6165850"/>
            <a:ext cx="88566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Слой половинного ослабления </a:t>
            </a:r>
            <a:r>
              <a:rPr lang="en-US" sz="1400" b="1" i="1" u="sng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400" b="1" i="1" u="sng" baseline="-2500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ru-RU" sz="1400" b="1" i="1" u="sng">
                <a:latin typeface="Times New Roman" pitchFamily="18" charset="0"/>
                <a:cs typeface="Times New Roman" pitchFamily="18" charset="0"/>
              </a:rPr>
              <a:t> = 0,105 мм </a:t>
            </a: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в алюминии соответствует значению максимальной </a:t>
            </a:r>
          </a:p>
          <a:p>
            <a:pPr algn="ctr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энергии бета-излучения </a:t>
            </a:r>
            <a:r>
              <a:rPr lang="ru-RU" sz="1400" b="1" i="1" u="sng">
                <a:latin typeface="Times New Roman" pitchFamily="18" charset="0"/>
                <a:cs typeface="Times New Roman" pitchFamily="18" charset="0"/>
              </a:rPr>
              <a:t>Е=672 кэВ </a:t>
            </a: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(радионуклид </a:t>
            </a:r>
            <a:r>
              <a:rPr lang="ru-RU" sz="1400" b="1" i="1" u="sng">
                <a:latin typeface="Times New Roman" pitchFamily="18" charset="0"/>
                <a:cs typeface="Times New Roman" pitchFamily="18" charset="0"/>
              </a:rPr>
              <a:t>криптон-85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19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268413"/>
            <a:ext cx="59277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8313" y="1989138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Calibri" pitchFamily="34" charset="0"/>
              </a:rPr>
              <a:t>40,930 имп./с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692275" y="2133600"/>
            <a:ext cx="15287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213100" y="2519363"/>
            <a:ext cx="1849438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76825" y="2543175"/>
            <a:ext cx="4763" cy="1787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4025" y="2347913"/>
            <a:ext cx="1223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Calibri" pitchFamily="34" charset="0"/>
              </a:rPr>
              <a:t>20,465 имп./с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677988" y="2524125"/>
            <a:ext cx="1530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11863" y="3213100"/>
            <a:ext cx="79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1">
                <a:latin typeface="Calibri" pitchFamily="34" charset="0"/>
              </a:rPr>
              <a:t>d 1/2 </a:t>
            </a:r>
          </a:p>
          <a:p>
            <a:pPr algn="ctr"/>
            <a:r>
              <a:rPr lang="ru-RU" sz="1200" i="1">
                <a:latin typeface="Calibri" pitchFamily="34" charset="0"/>
              </a:rPr>
              <a:t>0,01</a:t>
            </a:r>
            <a:r>
              <a:rPr lang="en-US" sz="1200" i="1">
                <a:latin typeface="Calibri" pitchFamily="34" charset="0"/>
              </a:rPr>
              <a:t> </a:t>
            </a:r>
            <a:r>
              <a:rPr lang="ru-RU" sz="1200" i="1">
                <a:latin typeface="Calibri" pitchFamily="34" charset="0"/>
              </a:rPr>
              <a:t>мм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062538" y="3686175"/>
            <a:ext cx="935037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TextBox 14"/>
          <p:cNvSpPr txBox="1">
            <a:spLocks noChangeArrowheads="1"/>
          </p:cNvSpPr>
          <p:nvPr/>
        </p:nvSpPr>
        <p:spPr bwMode="auto">
          <a:xfrm>
            <a:off x="250825" y="188913"/>
            <a:ext cx="842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Определение слоя половинного ослабления низкоэнергетической составляющей компоненты счетного образца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5229225"/>
            <a:ext cx="8802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По результатам проведенных измерений и расчетов кроме радионуклида криптон-85 </a:t>
            </a:r>
          </a:p>
          <a:p>
            <a:pPr algn="ctr"/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с энергией бета-излучения Е = 672 кэВ выявилось наличие в счетном образце (газовой камере) </a:t>
            </a:r>
          </a:p>
          <a:p>
            <a:pPr algn="ctr"/>
            <a:r>
              <a:rPr lang="ru-RU" sz="1600" b="1" i="1" u="sng">
                <a:latin typeface="Times New Roman" pitchFamily="18" charset="0"/>
                <a:cs typeface="Times New Roman" pitchFamily="18" charset="0"/>
              </a:rPr>
              <a:t>низкоэнергетической составляющей компоненты</a:t>
            </a: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газа с энергией бета-излучения </a:t>
            </a:r>
            <a:r>
              <a:rPr lang="ru-RU" sz="1600" b="1" i="1" u="sng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1600" b="1" i="1" u="sng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ru-RU" sz="1600" b="1" i="1" u="sng">
                <a:latin typeface="Times New Roman" pitchFamily="18" charset="0"/>
                <a:cs typeface="Times New Roman" pitchFamily="18" charset="0"/>
              </a:rPr>
              <a:t> 150 кэВ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 descr="Сним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341438"/>
            <a:ext cx="6873875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195388" y="115888"/>
            <a:ext cx="67706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Спектр амплитудного распределения </a:t>
            </a:r>
          </a:p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с пиком полного поглощения с энергией Е=514 кэВ </a:t>
            </a:r>
          </a:p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(радионуклид </a:t>
            </a:r>
            <a:r>
              <a:rPr lang="ru-RU" sz="2200" b="1" u="sng">
                <a:latin typeface="Times New Roman" pitchFamily="18" charset="0"/>
                <a:cs typeface="Times New Roman" pitchFamily="18" charset="0"/>
              </a:rPr>
              <a:t>криптон – 85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1772816"/>
            <a:ext cx="576064" cy="432048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747</TotalTime>
  <Words>762</Words>
  <Application>Microsoft Office PowerPoint</Application>
  <PresentationFormat>Экран (4:3)</PresentationFormat>
  <Paragraphs>175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Arial</vt:lpstr>
      <vt:lpstr>Times New Roman</vt:lpstr>
      <vt:lpstr>Symbol</vt:lpstr>
      <vt:lpstr>Тема Office</vt:lpstr>
      <vt:lpstr>ЭКСПЕРИМЕНТАЛЬНЫЕ РАБОТЫ  ПО ОПРЕДЕЛЕНИЮ  РАДИОНУКЛИДНОГО СОСТАВА ГАЗА  ИЗ СИСТЕМЫ гвд НА КОРАБЛЯХ С яэу</vt:lpstr>
      <vt:lpstr>Активность теплоносителя обусловлена:</vt:lpstr>
      <vt:lpstr>Реакции образования радионуклидов, составляющих «наведенную» активность теплоносителя</vt:lpstr>
      <vt:lpstr>Слайд 4</vt:lpstr>
      <vt:lpstr>Слайд 5</vt:lpstr>
      <vt:lpstr>Построение кривой поглощения и разложения ее на составляющие компоненты</vt:lpstr>
      <vt:lpstr>Определение слоя половинного ослабления высокоэнергетической составляющей компоненты счетного образца</vt:lpstr>
      <vt:lpstr>Слайд 8</vt:lpstr>
      <vt:lpstr>Слайд 9</vt:lpstr>
      <vt:lpstr>Реакции образования радионуклидов, составляющих «наведенную» активность теплоносителя</vt:lpstr>
      <vt:lpstr>Экспериментальная работа по определению и построению кривой эффективности</vt:lpstr>
      <vt:lpstr>Средние значения эффективности для определенных энергий бета-излучений </vt:lpstr>
      <vt:lpstr>Кривая эффективности газоразрядного счетчика СБТ-10 для малой газовой камеры</vt:lpstr>
      <vt:lpstr>Слайд 14</vt:lpstr>
      <vt:lpstr>Слайд 15</vt:lpstr>
      <vt:lpstr>Слайд 16</vt:lpstr>
      <vt:lpstr>Создание вышеописанной специализированной системы должно в обязательном порядке сопровождаться:</vt:lpstr>
      <vt:lpstr>Проблема обращения с ГРО</vt:lpstr>
      <vt:lpstr>При этом:</vt:lpstr>
      <vt:lpstr>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ОБРАЩЕНИЯ С ГАЗООБРАЗНЫМИ РАДИОАКТИВНЫМИ ОТХОДАМИ И РЕГИСТАЦИЕЙ РАДИОНУКЛИДОВ ПРИ ВЫБРОСЕ ГАЗА СИСТЕМЫ ГВД В АТМОСФЕРНЫЙ ВОЗДУХ</dc:title>
  <dc:creator>Андрей</dc:creator>
  <cp:lastModifiedBy>Андрей</cp:lastModifiedBy>
  <cp:revision>68</cp:revision>
  <cp:lastPrinted>2018-11-06T10:34:41Z</cp:lastPrinted>
  <dcterms:created xsi:type="dcterms:W3CDTF">2018-10-31T20:07:19Z</dcterms:created>
  <dcterms:modified xsi:type="dcterms:W3CDTF">2019-10-12T19:41:43Z</dcterms:modified>
</cp:coreProperties>
</file>